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charts/style1.xml" ContentType="application/vnd.ms-office.chartstyl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notesMasterIdLst>
    <p:notesMasterId r:id="rId29"/>
  </p:notesMasterIdLst>
  <p:sldIdLst>
    <p:sldId id="277" r:id="rId12"/>
    <p:sldId id="257" r:id="rId13"/>
    <p:sldId id="258" r:id="rId14"/>
    <p:sldId id="259" r:id="rId15"/>
    <p:sldId id="261" r:id="rId16"/>
    <p:sldId id="263" r:id="rId17"/>
    <p:sldId id="264" r:id="rId18"/>
    <p:sldId id="278" r:id="rId19"/>
    <p:sldId id="265" r:id="rId20"/>
    <p:sldId id="266" r:id="rId21"/>
    <p:sldId id="268" r:id="rId22"/>
    <p:sldId id="269" r:id="rId23"/>
    <p:sldId id="271" r:id="rId24"/>
    <p:sldId id="273" r:id="rId25"/>
    <p:sldId id="274" r:id="rId26"/>
    <p:sldId id="275" r:id="rId27"/>
    <p:sldId id="27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EEBF7"/>
    <a:srgbClr val="F2F2F2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530" autoAdjust="0"/>
    <p:restoredTop sz="92121" autoAdjust="0"/>
  </p:normalViewPr>
  <p:slideViewPr>
    <p:cSldViewPr>
      <p:cViewPr>
        <p:scale>
          <a:sx n="75" d="100"/>
          <a:sy n="75" d="100"/>
        </p:scale>
        <p:origin x="-210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8" Type="http://schemas.microsoft.com/office/2011/relationships/chartStyle" Target="style1.xml"/><Relationship Id="rId3" Type="http://schemas.openxmlformats.org/officeDocument/2006/relationships/image" Target="../media/image24.png"/><Relationship Id="rId7" Type="http://schemas.microsoft.com/office/2011/relationships/chartColorStyle" Target="colors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6" Type="http://schemas.openxmlformats.org/officeDocument/2006/relationships/package" Target="../embeddings/Microsoft_Office_Excel_Worksheet1.xlsx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0"/>
      <c:rotY val="0"/>
      <c:depthPercent val="60"/>
      <c:perspective val="100"/>
    </c:view3D>
    <c:floor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spPr>
        <a:noFill/>
        <a:ln>
          <a:noFill/>
        </a:ln>
        <a:effectLst/>
        <a:scene3d>
          <a:camera prst="orthographicFront"/>
          <a:lightRig rig="threePt" dir="t"/>
        </a:scene3d>
        <a:sp3d prstMaterial="metal"/>
      </c:spPr>
    </c:sideWall>
    <c:backWall>
      <c:spPr>
        <a:noFill/>
        <a:ln>
          <a:noFill/>
        </a:ln>
        <a:effectLst/>
        <a:scene3d>
          <a:camera prst="orthographicFront"/>
          <a:lightRig rig="threePt" dir="t"/>
        </a:scene3d>
        <a:sp3d prstMaterial="metal"/>
      </c:spPr>
    </c:backWall>
    <c:plotArea>
      <c:layout>
        <c:manualLayout>
          <c:layoutTarget val="inner"/>
          <c:xMode val="edge"/>
          <c:yMode val="edge"/>
          <c:x val="6.1528695885642352E-2"/>
          <c:y val="5.0470490358952382E-2"/>
          <c:w val="0.92230411898677922"/>
          <c:h val="0.7718612660608770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dPt>
            <c:idx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9525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9525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2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9525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3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9525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4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 w="9525" cap="flat" cmpd="sng" algn="ctr">
                <a:solidFill>
                  <a:schemeClr val="accent1">
                    <a:lumMod val="7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lumMod val="75000"/>
                  </a:scheme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Российская Федерация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Украина</c:v>
                </c:pt>
                <c:pt idx="4">
                  <c:v>Республика Молдова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1025</c:v>
                </c:pt>
                <c:pt idx="1">
                  <c:v>206</c:v>
                </c:pt>
                <c:pt idx="2">
                  <c:v>80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Российская Федерация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Украина</c:v>
                </c:pt>
                <c:pt idx="4">
                  <c:v>Республика Молдова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Российская Федерация</c:v>
                </c:pt>
                <c:pt idx="1">
                  <c:v>Республика Беларусь</c:v>
                </c:pt>
                <c:pt idx="2">
                  <c:v>Республика Казахстан</c:v>
                </c:pt>
                <c:pt idx="3">
                  <c:v>Украина</c:v>
                </c:pt>
                <c:pt idx="4">
                  <c:v>Республика Молдова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Val val="1"/>
        </c:dLbls>
        <c:gapWidth val="65"/>
        <c:shape val="box"/>
        <c:axId val="112300800"/>
        <c:axId val="112302336"/>
        <c:axId val="0"/>
      </c:bar3DChart>
      <c:catAx>
        <c:axId val="112300800"/>
        <c:scaling>
          <c:orientation val="minMax"/>
        </c:scaling>
        <c:axPos val="b"/>
        <c:numFmt formatCode="General" sourceLinked="1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302336"/>
        <c:crosses val="autoZero"/>
        <c:auto val="1"/>
        <c:lblAlgn val="ctr"/>
        <c:lblOffset val="100"/>
      </c:catAx>
      <c:valAx>
        <c:axId val="1123023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30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6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ABF95-655C-473D-9F50-5C51E7F40AF9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39E44-58BD-4095-835E-A746976436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01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42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19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01345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624262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1727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83679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21568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1815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83143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37007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06700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92575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07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008049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443929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81094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08342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713362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097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76078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62268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6295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3269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159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425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90340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0E62-E46E-4431-BA7F-F5E4D7A25D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37632-2DF2-4CEF-B60A-E1AC4FABBF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494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6006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741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259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2065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3210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750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52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85121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215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744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981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398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23528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543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103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3098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886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98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27717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05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82731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3393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98-2ECB-4FD1-A0C3-DB4A6C125D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28B5-CE9D-48C7-891A-F5CB05E185CA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983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5346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14820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112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70736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616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45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8570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04333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4613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9493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4304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468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6928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9038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5483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1169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5766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8204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0714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7905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3256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363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83360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454E0-D711-482F-8962-0B90B4404F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0638-14B5-4063-8A67-B65F5E1900D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5072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7553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534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64342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93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0048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11660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7880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1702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9888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0575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2015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C52-9012-4092-B397-826C92143C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1F0C-48E4-4D29-8836-A1A9772E18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4944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509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85898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19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20590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32085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6500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6598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2783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2229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17111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8297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34B9-6DE7-4A7F-9B3D-5B21EB55F6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16E80-BD0A-4EDD-A878-C20B837599B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7418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5156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52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115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1607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70926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4935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2366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4047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73542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2455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832903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A21E-658F-4E3B-9D37-A2811294C7A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ED4BF-5AE0-4129-833E-C4A6072DA1E8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7665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31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30450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86641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391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6852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19335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6669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62854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74998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14311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28036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4183B-6532-457E-84C0-1E871035E7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6672E-1599-43C1-9533-3842A28A79D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078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6F67-F3EC-448B-822A-F4AA9FB861E4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9005B-DA9E-42EA-950E-86C5B8639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76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580E-CF86-435A-81B1-14344AE631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E0E24-CF8A-4202-9E11-8C6C8C6876A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13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0E62-E46E-4431-BA7F-F5E4D7A25DB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37632-2DF2-4CEF-B60A-E1AC4FABBF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32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1065C-22C7-447A-9118-2BE95BD5CE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916C3-EA34-4EC2-B649-6836BB1C3A8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86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DE98-2ECB-4FD1-A0C3-DB4A6C125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28B5-CE9D-48C7-891A-F5CB05E185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606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BE5AC-2F73-4CA8-9F23-21EF11941F7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9DE8C-7FF3-44C8-B2F7-EB218BF33C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81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54E0-D711-482F-8962-0B90B4404F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0638-14B5-4063-8A67-B65F5E190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396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00C52-9012-4092-B397-826C92143C2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D1F0C-48E4-4D29-8836-A1A9772E18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00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234B9-6DE7-4A7F-9B3D-5B21EB55F66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16E80-BD0A-4EDD-A878-C20B837599B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92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A21E-658F-4E3B-9D37-A2811294C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ED4BF-5AE0-4129-833E-C4A6072DA1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36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4183B-6532-457E-84C0-1E871035E7A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27.06.2016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6672E-1599-43C1-9533-3842A28A79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25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152" y="753931"/>
            <a:ext cx="8640960" cy="2387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ОСНОВНЫЕ ИТОГИ РАБОТЫ И ЗАДАЧИ МЕЖГОСУДАРСТВЕННОГО СОВЕТА ПО СТАНДАРТИЗАЦИИ, МЕТРОЛОГИИ И СЕРТИФИКАЦИИ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057598"/>
            <a:ext cx="6858000" cy="548298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Arial Black" panose="020B0A04020102020204" pitchFamily="34" charset="0"/>
                <a:ea typeface="+mj-ea"/>
                <a:cs typeface="+mj-cs"/>
              </a:rPr>
              <a:t>49-ое заседание МГС</a:t>
            </a:r>
          </a:p>
          <a:p>
            <a:endParaRPr lang="ru-RU" sz="2800" b="1" dirty="0">
              <a:solidFill>
                <a:srgbClr val="002060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5624637"/>
            <a:ext cx="8640960" cy="1015663"/>
          </a:xfrm>
          <a:prstGeom prst="rect">
            <a:avLst/>
          </a:prstGeom>
          <a:solidFill>
            <a:srgbClr val="DEEBF7">
              <a:alpha val="50196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Председатель МГС,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Председатель Государственного комитета Азербайджанской Республики по стандартизации, метрологии и патенту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81400" y="5085184"/>
            <a:ext cx="5311080" cy="461665"/>
          </a:xfrm>
          <a:prstGeom prst="rect">
            <a:avLst/>
          </a:prstGeom>
          <a:solidFill>
            <a:srgbClr val="DEEBF7">
              <a:alpha val="69804"/>
            </a:srgbClr>
          </a:solidFill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ГАСАНОВ РАМИЗ АЙВАЗ ОГЛЫ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1" y="4100465"/>
            <a:ext cx="8757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  <a:ea typeface="+mj-ea"/>
                <a:cs typeface="+mj-cs"/>
              </a:rPr>
              <a:t>г. Баку, </a:t>
            </a:r>
            <a:endParaRPr lang="ru-RU" sz="2000" b="1" dirty="0" smtClean="0">
              <a:solidFill>
                <a:srgbClr val="002060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  <a:ea typeface="+mj-ea"/>
                <a:cs typeface="+mj-cs"/>
              </a:rPr>
              <a:t>26 </a:t>
            </a:r>
            <a:r>
              <a:rPr lang="ru-RU" sz="2000" b="1" dirty="0">
                <a:solidFill>
                  <a:srgbClr val="002060"/>
                </a:solidFill>
                <a:latin typeface="Arial Black" panose="020B0A04020102020204" pitchFamily="34" charset="0"/>
                <a:ea typeface="+mj-ea"/>
                <a:cs typeface="+mj-cs"/>
              </a:rPr>
              <a:t>- 29 июня 2016 года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9592" cy="8356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9429" y="8059"/>
            <a:ext cx="924571" cy="8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83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571" y="-40842"/>
            <a:ext cx="7886700" cy="83162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соответствия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936104"/>
          </a:xfrm>
          <a:solidFill>
            <a:srgbClr val="FFFFFF">
              <a:alpha val="50196"/>
            </a:srgb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2008 году на Совещании руководителей национальных органов </a:t>
            </a:r>
            <a:r>
              <a:rPr lang="ru-RU" sz="2400" dirty="0" smtClean="0">
                <a:solidFill>
                  <a:srgbClr val="002060"/>
                </a:solidFill>
              </a:rPr>
              <a:t>принято </a:t>
            </a:r>
            <a:r>
              <a:rPr lang="ru-RU" sz="2400" b="1" dirty="0">
                <a:solidFill>
                  <a:srgbClr val="002060"/>
                </a:solidFill>
              </a:rPr>
              <a:t>Решение о мерах по содействию развитию взаимной </a:t>
            </a:r>
            <a:r>
              <a:rPr lang="ru-RU" sz="2400" b="1" dirty="0" smtClean="0">
                <a:solidFill>
                  <a:srgbClr val="002060"/>
                </a:solidFill>
              </a:rPr>
              <a:t>торговли </a:t>
            </a:r>
            <a:r>
              <a:rPr lang="ru-RU" sz="2400" b="1" dirty="0">
                <a:solidFill>
                  <a:srgbClr val="002060"/>
                </a:solidFill>
              </a:rPr>
              <a:t>между государствами-участниками СНГ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47511"/>
            <a:ext cx="8640960" cy="3046988"/>
          </a:xfrm>
          <a:prstGeom prst="rect">
            <a:avLst/>
          </a:prstGeom>
          <a:solidFill>
            <a:srgbClr val="FFFFFF">
              <a:alpha val="4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соответствии с решением 47-го заседания Межгосударственного совета по стандартизации, метрологии и сертификации </a:t>
            </a:r>
            <a:r>
              <a:rPr lang="ru-RU" sz="2400" dirty="0" smtClean="0">
                <a:solidFill>
                  <a:srgbClr val="002060"/>
                </a:solidFill>
              </a:rPr>
              <a:t>Протокол о </a:t>
            </a:r>
            <a:r>
              <a:rPr lang="ru-RU" sz="2400" dirty="0">
                <a:solidFill>
                  <a:srgbClr val="002060"/>
                </a:solidFill>
              </a:rPr>
              <a:t>внесении изменений в </a:t>
            </a:r>
            <a:r>
              <a:rPr lang="ru-RU" sz="2400" b="1" dirty="0">
                <a:solidFill>
                  <a:srgbClr val="002060"/>
                </a:solidFill>
              </a:rPr>
              <a:t>Соглашение о принципах проведения и взаимном признании работ по сертификации от 4 июня 1992 года </a:t>
            </a:r>
            <a:r>
              <a:rPr lang="ru-RU" sz="2400" dirty="0" smtClean="0">
                <a:solidFill>
                  <a:srgbClr val="002060"/>
                </a:solidFill>
              </a:rPr>
              <a:t>подписан </a:t>
            </a:r>
          </a:p>
          <a:p>
            <a:pPr indent="4665663" algn="just"/>
            <a:r>
              <a:rPr lang="ru-RU" sz="2400" dirty="0" err="1" smtClean="0">
                <a:solidFill>
                  <a:srgbClr val="002060"/>
                </a:solidFill>
              </a:rPr>
              <a:t>Кыргызской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Республикой, </a:t>
            </a:r>
            <a:endParaRPr lang="ru-RU" sz="2400" dirty="0" smtClean="0">
              <a:solidFill>
                <a:srgbClr val="002060"/>
              </a:solidFill>
            </a:endParaRPr>
          </a:p>
          <a:p>
            <a:pPr indent="4665663" algn="just"/>
            <a:r>
              <a:rPr lang="ru-RU" sz="2400" dirty="0" smtClean="0">
                <a:solidFill>
                  <a:srgbClr val="002060"/>
                </a:solidFill>
              </a:rPr>
              <a:t>Республикой Таджикистан</a:t>
            </a:r>
          </a:p>
          <a:p>
            <a:pPr indent="4665663" algn="just"/>
            <a:r>
              <a:rPr lang="ru-RU" sz="2400" dirty="0" smtClean="0">
                <a:solidFill>
                  <a:srgbClr val="002060"/>
                </a:solidFill>
              </a:rPr>
              <a:t>Республикой </a:t>
            </a:r>
            <a:r>
              <a:rPr lang="ru-RU" sz="2400" dirty="0">
                <a:solidFill>
                  <a:srgbClr val="002060"/>
                </a:solidFill>
              </a:rPr>
              <a:t>Узбекистан.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45224"/>
            <a:ext cx="8640960" cy="1015663"/>
          </a:xfrm>
          <a:prstGeom prst="rect">
            <a:avLst/>
          </a:prstGeom>
          <a:solidFill>
            <a:srgbClr val="FFFFFF">
              <a:alpha val="54118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Необходимо </a:t>
            </a:r>
            <a:r>
              <a:rPr lang="ru-RU" sz="2000" dirty="0">
                <a:solidFill>
                  <a:srgbClr val="002060"/>
                </a:solidFill>
              </a:rPr>
              <a:t>завершить процедуру подписания Протокола о внесении изменений в Соглашение о принципах проведения и взаимном признании работ по сертификации от 4 июня 1992 </a:t>
            </a:r>
            <a:r>
              <a:rPr lang="ru-RU" sz="2000" dirty="0" smtClean="0">
                <a:solidFill>
                  <a:srgbClr val="002060"/>
                </a:solidFill>
              </a:rPr>
              <a:t>года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3" y="19507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255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738"/>
            <a:ext cx="8568952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на соискание премии СНГ в области качества продукции и услуг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34302"/>
            <a:ext cx="8568952" cy="1006986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По </a:t>
            </a:r>
            <a:r>
              <a:rPr lang="ru-RU" dirty="0">
                <a:solidFill>
                  <a:srgbClr val="002060"/>
                </a:solidFill>
              </a:rPr>
              <a:t>инициативе Совета 25 ноября 2005 года было принято Решение Совета глав правительств СНГ «О конкурсе на соискание премии СНГ в области качества продукции и услуг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8204" y="2413338"/>
            <a:ext cx="4152162" cy="369332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Конкурс проводится </a:t>
            </a:r>
            <a:r>
              <a:rPr lang="ru-RU" dirty="0">
                <a:solidFill>
                  <a:srgbClr val="002060"/>
                </a:solidFill>
              </a:rPr>
              <a:t>один раз в два 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524" y="2862039"/>
            <a:ext cx="8640960" cy="83099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dirty="0">
                <a:solidFill>
                  <a:srgbClr val="002060"/>
                </a:solidFill>
              </a:rPr>
              <a:t>2015 году представлены заявки 13 предприятий из </a:t>
            </a:r>
            <a:r>
              <a:rPr lang="ru-RU" sz="2400" dirty="0" smtClean="0">
                <a:solidFill>
                  <a:srgbClr val="002060"/>
                </a:solidFill>
              </a:rPr>
              <a:t>                      6 </a:t>
            </a:r>
            <a:r>
              <a:rPr lang="ru-RU" sz="2400" dirty="0">
                <a:solidFill>
                  <a:srgbClr val="002060"/>
                </a:solidFill>
              </a:rPr>
              <a:t>государств, на завершающую стадию вышли 12 предприятий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7524" y="3879975"/>
            <a:ext cx="8640960" cy="120032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Решение </a:t>
            </a:r>
            <a:r>
              <a:rPr lang="ru-RU" sz="2400" dirty="0">
                <a:solidFill>
                  <a:srgbClr val="002060"/>
                </a:solidFill>
              </a:rPr>
              <a:t>о присуждении премий СНГ 2015 года за достижения в области качества продукции и услуг принято на заседании Экономического совета СНГ </a:t>
            </a:r>
            <a:r>
              <a:rPr lang="ru-RU" sz="2400" b="1" dirty="0">
                <a:solidFill>
                  <a:srgbClr val="002060"/>
                </a:solidFill>
              </a:rPr>
              <a:t>18 марта 2016 года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8754" y="5220774"/>
            <a:ext cx="8659730" cy="156966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Церемония </a:t>
            </a:r>
            <a:r>
              <a:rPr lang="ru-RU" sz="2400" dirty="0">
                <a:solidFill>
                  <a:srgbClr val="002060"/>
                </a:solidFill>
              </a:rPr>
              <a:t>награждения лауреатов и дипломантов конкурса в соответствии с Решением Экономического совета СНГ и предложением Исполнительного комитета СНГ состоится                  </a:t>
            </a:r>
            <a:r>
              <a:rPr lang="ru-RU" sz="2400" b="1" dirty="0">
                <a:solidFill>
                  <a:srgbClr val="002060"/>
                </a:solidFill>
              </a:rPr>
              <a:t>12 июля 2016 года </a:t>
            </a:r>
            <a:r>
              <a:rPr lang="ru-RU" sz="2400" dirty="0">
                <a:solidFill>
                  <a:srgbClr val="002060"/>
                </a:solidFill>
              </a:rPr>
              <a:t>в Исполнительном комитете СНГ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22" y="-2274"/>
            <a:ext cx="760029" cy="72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73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618" y="78095"/>
            <a:ext cx="7886700" cy="54359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Аккредитация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81017"/>
            <a:ext cx="8640960" cy="1539871"/>
          </a:xfrm>
          <a:solidFill>
            <a:srgbClr val="FFFFFF">
              <a:alpha val="50196"/>
            </a:srgb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400" dirty="0" smtClean="0">
                <a:solidFill>
                  <a:srgbClr val="002060"/>
                </a:solidFill>
              </a:rPr>
              <a:t>20 </a:t>
            </a:r>
            <a:r>
              <a:rPr lang="ru-RU" sz="2400" dirty="0">
                <a:solidFill>
                  <a:srgbClr val="002060"/>
                </a:solidFill>
              </a:rPr>
              <a:t>мая 2016 года в г. Санкт-Петербурге Межпарламентской Ассамблеей СНГ принят Модельный закон </a:t>
            </a:r>
            <a:r>
              <a:rPr lang="ru-RU" sz="2400" b="1" dirty="0">
                <a:solidFill>
                  <a:srgbClr val="002060"/>
                </a:solidFill>
              </a:rPr>
              <a:t>«Об аккредитации в области оценки соответствия»</a:t>
            </a:r>
            <a:r>
              <a:rPr lang="ru-RU" sz="2400" dirty="0">
                <a:solidFill>
                  <a:srgbClr val="002060"/>
                </a:solidFill>
              </a:rPr>
              <a:t>, подготовленный Национальным центром по аккредитации Республики Казахстан и одобренный МГС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29" y="2643435"/>
            <a:ext cx="8640960" cy="120032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indent="715963" algn="just"/>
            <a:r>
              <a:rPr lang="ru-RU" sz="2400" dirty="0" smtClean="0">
                <a:solidFill>
                  <a:srgbClr val="002060"/>
                </a:solidFill>
              </a:rPr>
              <a:t>27 </a:t>
            </a:r>
            <a:r>
              <a:rPr lang="ru-RU" sz="2400" dirty="0">
                <a:solidFill>
                  <a:srgbClr val="002060"/>
                </a:solidFill>
              </a:rPr>
              <a:t>мая 2016 года на заседании Экономического совета СНГ был представлен очередной проект </a:t>
            </a:r>
            <a:r>
              <a:rPr lang="ru-RU" sz="2400" b="1" dirty="0">
                <a:solidFill>
                  <a:srgbClr val="002060"/>
                </a:solidFill>
              </a:rPr>
              <a:t>«Соглашения о взаимном признании аккредитации органов по оценке соответствия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581128"/>
            <a:ext cx="8626222" cy="120032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indent="715963" algn="just"/>
            <a:r>
              <a:rPr lang="ru-RU" sz="2400" b="1" dirty="0" smtClean="0">
                <a:solidFill>
                  <a:srgbClr val="002060"/>
                </a:solidFill>
              </a:rPr>
              <a:t>Отсутствие </a:t>
            </a:r>
            <a:r>
              <a:rPr lang="ru-RU" sz="2400" b="1" dirty="0">
                <a:solidFill>
                  <a:srgbClr val="002060"/>
                </a:solidFill>
              </a:rPr>
              <a:t>согласованной политики по вопросам аккредитации чревато серьезными осложнениями в реализации других, связанных с этим </a:t>
            </a:r>
            <a:r>
              <a:rPr lang="ru-RU" sz="2400" b="1" dirty="0" smtClean="0">
                <a:solidFill>
                  <a:srgbClr val="002060"/>
                </a:solidFill>
              </a:rPr>
              <a:t>вопросов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7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52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641" y="0"/>
            <a:ext cx="7886700" cy="90363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Надзор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контроль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3635"/>
            <a:ext cx="8640960" cy="1517253"/>
          </a:xfrm>
          <a:solidFill>
            <a:srgbClr val="FFFFFF">
              <a:alpha val="50196"/>
            </a:srgb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2060"/>
                </a:solidFill>
              </a:rPr>
              <a:t>Для оптимизации деятельности контрольно-надзорных органов государств-участников СНГ, проведения согласованных надзорных действий за взаимопоставляемой продукцией,  на нашем заседании предлагаются к обсуждению вопросы, имеющие непосредственное отношение к обеспечению взаимодействия надзорных органов: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571182"/>
            <a:ext cx="8640960" cy="378565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гармонизации </a:t>
            </a:r>
            <a:r>
              <a:rPr lang="ru-RU" sz="2000" dirty="0">
                <a:solidFill>
                  <a:srgbClr val="002060"/>
                </a:solidFill>
              </a:rPr>
              <a:t>общих принципов осуществления государственного надзора;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разработки </a:t>
            </a:r>
            <a:r>
              <a:rPr lang="ru-RU" sz="2000" dirty="0">
                <a:solidFill>
                  <a:srgbClr val="002060"/>
                </a:solidFill>
              </a:rPr>
              <a:t>Перечня приоритетных направлений при выборе объектов проверок в области надзора и контроля за соблюдением требований технических регламентов, межгосударственных стандартов и метрологическому надзору на 2016-2018 годы;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выбора </a:t>
            </a:r>
            <a:r>
              <a:rPr lang="ru-RU" sz="2000" dirty="0">
                <a:solidFill>
                  <a:srgbClr val="002060"/>
                </a:solidFill>
              </a:rPr>
              <a:t>объектов для проведения специализированных проверок в 2016-2018 годах и результатах проведенных специализированных проверок детских игрушек и низковольтного оборудования; 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организации </a:t>
            </a:r>
            <a:r>
              <a:rPr lang="ru-RU" sz="2000" dirty="0">
                <a:solidFill>
                  <a:srgbClr val="002060"/>
                </a:solidFill>
              </a:rPr>
              <a:t>метрологического надзора;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</a:rPr>
              <a:t>применения </a:t>
            </a:r>
            <a:r>
              <a:rPr lang="ru-RU" sz="2000" dirty="0">
                <a:solidFill>
                  <a:srgbClr val="002060"/>
                </a:solidFill>
              </a:rPr>
              <a:t>информационной системы «Опасные товары».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4" y="21395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18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92853" y="78840"/>
            <a:ext cx="7848871" cy="68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399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9056" tIns="34529" rIns="69056" bIns="3452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Международное с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отрудничество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688548" y="1699144"/>
            <a:ext cx="7441336" cy="338554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Международная организация по стандартизации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15353" y="4161397"/>
            <a:ext cx="7428647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комитет по стандартизации в области электротехники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688548" y="2367360"/>
            <a:ext cx="7441336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Международная электротехническая комиссия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674432" y="3698574"/>
            <a:ext cx="7469568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комитет по стандартизации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702664" y="3013178"/>
            <a:ext cx="7441336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Европейская экономическая комиссия ООН</a:t>
            </a: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70708"/>
            <a:ext cx="720080" cy="70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95667"/>
            <a:ext cx="702832" cy="5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02196"/>
            <a:ext cx="720080" cy="54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3514530"/>
            <a:ext cx="702832" cy="522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648" b="15973"/>
          <a:stretch>
            <a:fillRect/>
          </a:stretch>
        </p:blipFill>
        <p:spPr bwMode="auto">
          <a:xfrm>
            <a:off x="984290" y="4122658"/>
            <a:ext cx="718374" cy="36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1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829" b="9732"/>
          <a:stretch/>
        </p:blipFill>
        <p:spPr bwMode="auto">
          <a:xfrm>
            <a:off x="992853" y="5004740"/>
            <a:ext cx="717947" cy="5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1721137" y="5188313"/>
            <a:ext cx="7428647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Международный форум по аккредитации</a:t>
            </a:r>
          </a:p>
        </p:txBody>
      </p:sp>
      <p:pic>
        <p:nvPicPr>
          <p:cNvPr id="15" name="Picture 23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047" b="17935"/>
          <a:stretch/>
        </p:blipFill>
        <p:spPr bwMode="auto">
          <a:xfrm>
            <a:off x="997406" y="5734173"/>
            <a:ext cx="713394" cy="42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1710800" y="5822827"/>
            <a:ext cx="7433200" cy="32316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15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Евро-Азиатское сотрудничество государственных метрологических учреждений</a:t>
            </a:r>
          </a:p>
        </p:txBody>
      </p:sp>
      <p:pic>
        <p:nvPicPr>
          <p:cNvPr id="17" name="Рисунок 16"/>
          <p:cNvPicPr/>
          <p:nvPr/>
        </p:nvPicPr>
        <p:blipFill rotWithShape="1">
          <a:blip r:embed="rId10"/>
          <a:srcRect l="32030" t="49940" r="54979" b="43437"/>
          <a:stretch/>
        </p:blipFill>
        <p:spPr bwMode="auto">
          <a:xfrm>
            <a:off x="978507" y="4548190"/>
            <a:ext cx="695926" cy="3901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650670" y="4616404"/>
            <a:ext cx="7493330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Европейский институт по стандартизации в области электросвязи</a:t>
            </a:r>
          </a:p>
        </p:txBody>
      </p:sp>
      <p:pic>
        <p:nvPicPr>
          <p:cNvPr id="19" name="Picture 2" descr="http://www.eaeunion.org/bitrix/templates/eaes/img/preloader_ru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261"/>
          <a:stretch/>
        </p:blipFill>
        <p:spPr bwMode="auto">
          <a:xfrm>
            <a:off x="978507" y="6258798"/>
            <a:ext cx="890718" cy="34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869225" y="6258798"/>
            <a:ext cx="7274775" cy="338554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r>
              <a:rPr lang="ru-RU" sz="1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Евразийская экономическая комиссия 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 sz="1400"/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4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719390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35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20 – 21 апреля 2016 года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Государственным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Комитетом Азербайджанской Республики по стандартизации, метрологии и патенту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16961"/>
            <a:ext cx="8892480" cy="101566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совместно с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Международной электротехнической комиссией и Бюро по стандартам МГС проведён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280" y="2521059"/>
            <a:ext cx="8640960" cy="181588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Международный </a:t>
            </a:r>
            <a:r>
              <a:rPr lang="ru-RU" sz="2800" dirty="0">
                <a:solidFill>
                  <a:srgbClr val="002060"/>
                </a:solidFill>
              </a:rPr>
              <a:t>семинар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>
                <a:solidFill>
                  <a:srgbClr val="002060"/>
                </a:solidFill>
              </a:rPr>
              <a:t>СИСТЕМА СООТВЕТСТВИЯ МЭК ДЛЯ ИСПЫТАНИЙ И СЕРТИФИКАЦИИ электротехнического оборудования и компонентов – IECEE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63"/>
            <a:ext cx="719390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775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770" y="628063"/>
            <a:ext cx="8568952" cy="132343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indent="536575" algn="just"/>
            <a:r>
              <a:rPr lang="ru-RU" sz="2000" dirty="0" smtClean="0">
                <a:solidFill>
                  <a:srgbClr val="002060"/>
                </a:solidFill>
              </a:rPr>
              <a:t>Одной из основных целей МГС является гармонизация межгосударственных (региональных) стандартов с международными стандартами и стандартами организаций, получившими широкое применение и признание на международном уровне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8770" y="2852936"/>
            <a:ext cx="8651179" cy="193899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indent="631825" algn="just"/>
            <a:r>
              <a:rPr lang="ru-RU" sz="2000" dirty="0" smtClean="0">
                <a:solidFill>
                  <a:srgbClr val="002060"/>
                </a:solidFill>
              </a:rPr>
              <a:t>Исходя </a:t>
            </a:r>
            <a:r>
              <a:rPr lang="ru-RU" sz="2000" dirty="0">
                <a:solidFill>
                  <a:srgbClr val="002060"/>
                </a:solidFill>
              </a:rPr>
              <a:t>из этого, МГС заинтересован в тесном сотрудничестве с ASTM, и учитывая инициативу ASTM, предлагается рассмотреть возможность подписания соответствующего соглашения на нашем заседании - Меморандума о сотрудничестве между МГС и Американским обществом по испытанию материалов ASTM </a:t>
            </a:r>
            <a:r>
              <a:rPr lang="ru-RU" sz="2000" dirty="0" err="1">
                <a:solidFill>
                  <a:srgbClr val="002060"/>
                </a:solidFill>
              </a:rPr>
              <a:t>International</a:t>
            </a:r>
            <a:r>
              <a:rPr lang="ru-RU" sz="2000" dirty="0">
                <a:solidFill>
                  <a:srgbClr val="002060"/>
                </a:solidFill>
              </a:rPr>
              <a:t> (</a:t>
            </a:r>
            <a:r>
              <a:rPr lang="ru-RU" sz="2000" dirty="0" err="1">
                <a:solidFill>
                  <a:srgbClr val="002060"/>
                </a:solidFill>
              </a:rPr>
              <a:t>American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Society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for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Testing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and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Materials</a:t>
            </a:r>
            <a:r>
              <a:rPr lang="ru-RU" sz="2000" dirty="0">
                <a:solidFill>
                  <a:srgbClr val="002060"/>
                </a:solidFill>
              </a:rPr>
              <a:t>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104416"/>
            <a:ext cx="8640960" cy="70788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indent="536575" algn="just"/>
            <a:r>
              <a:rPr lang="ru-RU" sz="2000" dirty="0" smtClean="0">
                <a:solidFill>
                  <a:srgbClr val="002060"/>
                </a:solidFill>
              </a:rPr>
              <a:t>К </a:t>
            </a:r>
            <a:r>
              <a:rPr lang="ru-RU" sz="2000" dirty="0">
                <a:solidFill>
                  <a:srgbClr val="002060"/>
                </a:solidFill>
              </a:rPr>
              <a:t>числу таких организаций относится Американское общество по испытаниям и материалам (ASTM)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2766" y="5185530"/>
            <a:ext cx="8640960" cy="101566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pPr indent="536575" algn="just"/>
            <a:r>
              <a:rPr lang="ru-RU" sz="2000" b="1" dirty="0">
                <a:solidFill>
                  <a:srgbClr val="002060"/>
                </a:solidFill>
              </a:rPr>
              <a:t>МГС следует и дальше развивать взаимовыгодное сотрудничество с международными, региональными и зарубежными организациями по стандартизации, метрологии и оценке соответствия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59" y="78711"/>
            <a:ext cx="82841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Международное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сотрудничество МГС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57"/>
            <a:ext cx="719390" cy="68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77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20688"/>
            <a:ext cx="8784976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Благодарю </a:t>
            </a:r>
            <a:r>
              <a:rPr lang="ru-RU" sz="4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всех Членов МГС и участников заседания за позитивное сотрудничество и надеюсь на его дальнейшее развитие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43711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xmlns="" val="407299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0239" y="491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ЧЛЕНЫ СОВЕТА, ГОСТИ, ДАМЫ И ГОСПОДА!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708920"/>
            <a:ext cx="873365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4" y="0"/>
            <a:ext cx="670525" cy="6206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283549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	</a:t>
            </a:r>
            <a:r>
              <a:rPr lang="ru-RU" sz="3200" dirty="0" smtClean="0">
                <a:solidFill>
                  <a:srgbClr val="002060"/>
                </a:solidFill>
              </a:rPr>
              <a:t>Позвольте </a:t>
            </a:r>
            <a:r>
              <a:rPr lang="ru-RU" sz="3200" dirty="0">
                <a:solidFill>
                  <a:srgbClr val="002060"/>
                </a:solidFill>
              </a:rPr>
              <a:t>приветствовать Вас на дружественной Азербайджанской земле в городе </a:t>
            </a:r>
            <a:r>
              <a:rPr lang="ru-RU" sz="3200" dirty="0" smtClean="0">
                <a:solidFill>
                  <a:srgbClr val="002060"/>
                </a:solidFill>
              </a:rPr>
              <a:t>Баку.</a:t>
            </a:r>
            <a:r>
              <a:rPr lang="ru-RU" sz="3200" dirty="0">
                <a:solidFill>
                  <a:srgbClr val="002060"/>
                </a:solidFill>
              </a:rPr>
              <a:t> Баку — крупнейший промышленный, экономический, научно-технический и культурный центр Закавказья, а также самый крупный порт на Каспийском море и по праву считается одним из самых красивых городов Закавказья.</a:t>
            </a:r>
          </a:p>
          <a:p>
            <a:pPr algn="just"/>
            <a:r>
              <a:rPr lang="ru-RU" sz="3200" dirty="0">
                <a:solidFill>
                  <a:srgbClr val="002060"/>
                </a:solidFill>
              </a:rPr>
              <a:t>	</a:t>
            </a:r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	Надеемся</a:t>
            </a:r>
            <a:r>
              <a:rPr lang="ru-RU" sz="3200" dirty="0">
                <a:solidFill>
                  <a:srgbClr val="002060"/>
                </a:solidFill>
              </a:rPr>
              <a:t>, что Ваше пребывание здесь будет не только полезным, но и приятным.</a:t>
            </a:r>
          </a:p>
        </p:txBody>
      </p:sp>
    </p:spTree>
    <p:extLst>
      <p:ext uri="{BB962C8B-B14F-4D97-AF65-F5344CB8AC3E}">
        <p14:creationId xmlns:p14="http://schemas.microsoft.com/office/powerpoint/2010/main" xmlns="" val="186653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661" y="170309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МГС была направлена на выполнение решений 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>
            <a:off x="231612" y="1417638"/>
            <a:ext cx="2788700" cy="410445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577" y="1417638"/>
            <a:ext cx="2792210" cy="41044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177" y="1421283"/>
            <a:ext cx="2792210" cy="4176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70618" cy="62184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6593" y="1541800"/>
            <a:ext cx="2648194" cy="2411015"/>
          </a:xfrm>
          <a:prstGeom prst="rect">
            <a:avLst/>
          </a:prstGeom>
        </p:spPr>
      </p:pic>
      <p:sp>
        <p:nvSpPr>
          <p:cNvPr id="19" name="Блок-схема: несколько документов 18"/>
          <p:cNvSpPr/>
          <p:nvPr/>
        </p:nvSpPr>
        <p:spPr>
          <a:xfrm>
            <a:off x="2065232" y="4111618"/>
            <a:ext cx="5027048" cy="2648676"/>
          </a:xfrm>
          <a:prstGeom prst="flowChartMultidocumen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175">
                <a:solidFill>
                  <a:schemeClr val="tx1"/>
                </a:solidFill>
              </a:ln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5682" y="4653359"/>
            <a:ext cx="3165646" cy="6333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86476" y="5416563"/>
            <a:ext cx="3728093" cy="83099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ПРОТОКОЛ</a:t>
            </a:r>
          </a:p>
          <a:p>
            <a:pPr algn="ctr"/>
            <a:r>
              <a:rPr lang="ru-RU" sz="1600" dirty="0" smtClean="0"/>
              <a:t> научно-технической комиссии (НТК</a:t>
            </a:r>
            <a:r>
              <a:rPr lang="ru-RU" sz="1600" dirty="0"/>
              <a:t>) </a:t>
            </a:r>
            <a:endParaRPr lang="ru-RU" sz="1600" dirty="0" smtClean="0"/>
          </a:p>
          <a:p>
            <a:pPr algn="ctr"/>
            <a:r>
              <a:rPr lang="ru-RU" sz="1600" dirty="0" smtClean="0"/>
              <a:t>рабочей группы (РГ)</a:t>
            </a:r>
            <a:endParaRPr lang="ru-RU" sz="1600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080" y="1541799"/>
            <a:ext cx="2573038" cy="387476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614" y="1470765"/>
            <a:ext cx="2730855" cy="381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801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 работы Совета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544616"/>
          </a:xfrm>
          <a:solidFill>
            <a:srgbClr val="FFFFFF">
              <a:alpha val="50196"/>
            </a:srgbClr>
          </a:solidFill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2060"/>
                </a:solidFill>
              </a:rPr>
              <a:t>Принятые уставными органами СНГ </a:t>
            </a:r>
            <a:r>
              <a:rPr lang="ru-RU" b="1" dirty="0">
                <a:solidFill>
                  <a:srgbClr val="002060"/>
                </a:solidFill>
              </a:rPr>
              <a:t>решения и соглашения</a:t>
            </a:r>
            <a:r>
              <a:rPr lang="ru-RU" dirty="0">
                <a:solidFill>
                  <a:srgbClr val="002060"/>
                </a:solidFill>
              </a:rPr>
              <a:t>, регламентирующие деятельность МГС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Концепция дальнейшего развития Содружества Независимых государств и План основных мероприятий по ее реализации</a:t>
            </a:r>
            <a:r>
              <a:rPr lang="ru-RU" dirty="0">
                <a:solidFill>
                  <a:srgbClr val="002060"/>
                </a:solidFill>
              </a:rPr>
              <a:t>, утвержденные Решением Совета глав государств СНГ от 5 октября 2007 года в г. Душанбе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Стратегия экономического развития Содружества Независимых Государств на период до 2020 года</a:t>
            </a:r>
            <a:r>
              <a:rPr lang="ru-RU" dirty="0">
                <a:solidFill>
                  <a:srgbClr val="002060"/>
                </a:solidFill>
              </a:rPr>
              <a:t>, утвержденная Решением Совета глав правительств СНГ от 14 ноября 2008 г. в г. </a:t>
            </a:r>
            <a:r>
              <a:rPr lang="ru-RU" dirty="0" err="1">
                <a:solidFill>
                  <a:srgbClr val="002060"/>
                </a:solidFill>
              </a:rPr>
              <a:t>Кишинэу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Стратегия развития МГС на период до 2020 года и план мероприятий по ее </a:t>
            </a:r>
            <a:r>
              <a:rPr lang="ru-RU" b="1" dirty="0" smtClean="0">
                <a:solidFill>
                  <a:srgbClr val="002060"/>
                </a:solidFill>
              </a:rPr>
              <a:t>реализации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2060"/>
                </a:solidFill>
              </a:rPr>
              <a:t>Решение Совета глав правительств СНГ от 25 ноября 2005 года </a:t>
            </a:r>
            <a:r>
              <a:rPr lang="ru-RU" b="1" dirty="0">
                <a:solidFill>
                  <a:srgbClr val="002060"/>
                </a:solidFill>
              </a:rPr>
              <a:t>«О конкурсе на соискание премии СНГ в области качества продукции и услуг».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32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6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9712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Техническое  регулирование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808" y="1325563"/>
            <a:ext cx="8670672" cy="2103437"/>
          </a:xfrm>
          <a:solidFill>
            <a:srgbClr val="F2F2F2">
              <a:alpha val="69804"/>
            </a:srgbClr>
          </a:solidFill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rgbClr val="002060"/>
                </a:solidFill>
              </a:rPr>
              <a:t>Без </a:t>
            </a:r>
            <a:r>
              <a:rPr lang="ru-RU" sz="2800" dirty="0">
                <a:solidFill>
                  <a:srgbClr val="002060"/>
                </a:solidFill>
              </a:rPr>
              <a:t>решения вопросов технического регулирования в рамках СНГ невозможно устранение технических барьеров и развитие взаимной торговли в сложившихся условиях, в том числе реализацию </a:t>
            </a:r>
            <a:r>
              <a:rPr lang="ru-RU" sz="2800" b="1" dirty="0">
                <a:solidFill>
                  <a:srgbClr val="002060"/>
                </a:solidFill>
              </a:rPr>
              <a:t>Стратегии экономического развития СНГ на период до 2020 </a:t>
            </a:r>
            <a:r>
              <a:rPr lang="ru-RU" sz="2800" b="1" dirty="0" smtClean="0">
                <a:solidFill>
                  <a:srgbClr val="002060"/>
                </a:solidFill>
              </a:rPr>
              <a:t>года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70618" cy="6218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808" y="3645024"/>
            <a:ext cx="8670672" cy="830997"/>
          </a:xfrm>
          <a:prstGeom prst="rect">
            <a:avLst/>
          </a:prstGeom>
          <a:solidFill>
            <a:srgbClr val="F2F2F2">
              <a:alpha val="69804"/>
            </a:srgbClr>
          </a:solidFill>
        </p:spPr>
        <p:txBody>
          <a:bodyPr wrap="square">
            <a:spAutoFit/>
          </a:bodyPr>
          <a:lstStyle/>
          <a:p>
            <a:pPr indent="631825" algn="just"/>
            <a:r>
              <a:rPr lang="ru-RU" sz="2400" dirty="0" smtClean="0">
                <a:solidFill>
                  <a:srgbClr val="002060"/>
                </a:solidFill>
              </a:rPr>
              <a:t>МГС </a:t>
            </a:r>
            <a:r>
              <a:rPr lang="ru-RU" sz="2400" dirty="0">
                <a:solidFill>
                  <a:srgbClr val="002060"/>
                </a:solidFill>
              </a:rPr>
              <a:t>создана рабочая группа по устранению технических барьеров в зоне свободной торговли (РГ ЗСТ</a:t>
            </a:r>
            <a:r>
              <a:rPr lang="ru-RU" sz="2400" dirty="0" smtClean="0">
                <a:solidFill>
                  <a:srgbClr val="002060"/>
                </a:solidFill>
              </a:rPr>
              <a:t>) </a:t>
            </a:r>
            <a:r>
              <a:rPr lang="ru-RU" sz="2400" dirty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808" y="4755293"/>
            <a:ext cx="8670672" cy="1569660"/>
          </a:xfrm>
          <a:prstGeom prst="rect">
            <a:avLst/>
          </a:prstGeom>
          <a:solidFill>
            <a:srgbClr val="F2F2F2">
              <a:alpha val="69804"/>
            </a:srgbClr>
          </a:solidFill>
        </p:spPr>
        <p:txBody>
          <a:bodyPr wrap="square">
            <a:spAutoFit/>
          </a:bodyPr>
          <a:lstStyle/>
          <a:p>
            <a:pPr indent="631825" algn="just"/>
            <a:r>
              <a:rPr lang="ru-RU" sz="2400" dirty="0">
                <a:solidFill>
                  <a:srgbClr val="002060"/>
                </a:solidFill>
              </a:rPr>
              <a:t>Результат деятельности рабочей группы – проект </a:t>
            </a:r>
            <a:r>
              <a:rPr lang="ru-RU" sz="2400" b="1" dirty="0">
                <a:solidFill>
                  <a:srgbClr val="002060"/>
                </a:solidFill>
              </a:rPr>
              <a:t>Соглашения о технических барьерах во взаимной торговле государств-участников </a:t>
            </a:r>
            <a:r>
              <a:rPr lang="ru-RU" sz="2400" dirty="0">
                <a:solidFill>
                  <a:srgbClr val="002060"/>
                </a:solidFill>
              </a:rPr>
              <a:t>Содружества Независимых Государств, представляемый на рассмотрение 49-го заседания </a:t>
            </a:r>
            <a:r>
              <a:rPr lang="ru-RU" sz="2400" dirty="0" smtClean="0">
                <a:solidFill>
                  <a:srgbClr val="002060"/>
                </a:solidFill>
              </a:rPr>
              <a:t>МГС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8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26" y="-58173"/>
            <a:ext cx="885698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Стандартизация  </a:t>
            </a:r>
            <a:r>
              <a:rPr lang="ru-RU" sz="5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1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026" y="1629638"/>
            <a:ext cx="8609524" cy="1368152"/>
          </a:xfrm>
          <a:solidFill>
            <a:srgbClr val="DEEBF7">
              <a:alpha val="50980"/>
            </a:srgb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Принят Перечень </a:t>
            </a:r>
            <a:r>
              <a:rPr lang="ru-RU" sz="2800" b="1" dirty="0">
                <a:solidFill>
                  <a:srgbClr val="002060"/>
                </a:solidFill>
              </a:rPr>
              <a:t>приоритетных направлений работ по межгосударственной </a:t>
            </a:r>
            <a:r>
              <a:rPr lang="ru-RU" sz="2800" b="1" dirty="0" smtClean="0">
                <a:solidFill>
                  <a:srgbClr val="002060"/>
                </a:solidFill>
              </a:rPr>
              <a:t>стандартизации на </a:t>
            </a:r>
            <a:r>
              <a:rPr lang="ru-RU" sz="2800" b="1" dirty="0">
                <a:solidFill>
                  <a:srgbClr val="002060"/>
                </a:solidFill>
              </a:rPr>
              <a:t>2016 – </a:t>
            </a:r>
            <a:r>
              <a:rPr lang="ru-RU" sz="2800" b="1" dirty="0" smtClean="0">
                <a:solidFill>
                  <a:srgbClr val="002060"/>
                </a:solidFill>
              </a:rPr>
              <a:t>2020 годы</a:t>
            </a:r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170"/>
            <a:ext cx="670618" cy="6218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1292" y="908720"/>
            <a:ext cx="8604282" cy="430887"/>
          </a:xfrm>
          <a:prstGeom prst="rect">
            <a:avLst/>
          </a:prstGeom>
          <a:solidFill>
            <a:srgbClr val="DEEBF7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Итоги межгосударственной стандартизации за 2015 год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8268" y="4509120"/>
            <a:ext cx="8604282" cy="954107"/>
          </a:xfrm>
          <a:prstGeom prst="rect">
            <a:avLst/>
          </a:prstGeom>
          <a:solidFill>
            <a:srgbClr val="DEEBF7">
              <a:alpha val="6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</a:rPr>
              <a:t>Принята Программа работ по межгосударственной </a:t>
            </a:r>
            <a:r>
              <a:rPr lang="ru-RU" sz="2800" b="1" dirty="0" smtClean="0">
                <a:solidFill>
                  <a:srgbClr val="002060"/>
                </a:solidFill>
              </a:rPr>
              <a:t>стандартизации (ПМС 2016-2018)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026" y="3201015"/>
            <a:ext cx="8591185" cy="954107"/>
          </a:xfrm>
          <a:prstGeom prst="rect">
            <a:avLst/>
          </a:prstGeom>
          <a:solidFill>
            <a:srgbClr val="DEEBF7">
              <a:alpha val="69804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Завершена </a:t>
            </a:r>
            <a:r>
              <a:rPr lang="ru-RU" sz="2800" b="1" dirty="0">
                <a:solidFill>
                  <a:srgbClr val="002060"/>
                </a:solidFill>
              </a:rPr>
              <a:t>Программа работ по </a:t>
            </a:r>
            <a:r>
              <a:rPr lang="ru-RU" sz="2800" b="1" dirty="0" smtClean="0">
                <a:solidFill>
                  <a:srgbClr val="002060"/>
                </a:solidFill>
              </a:rPr>
              <a:t>межгосударственной </a:t>
            </a:r>
            <a:r>
              <a:rPr lang="ru-RU" sz="2800" b="1" dirty="0">
                <a:solidFill>
                  <a:srgbClr val="002060"/>
                </a:solidFill>
              </a:rPr>
              <a:t>стандартизации </a:t>
            </a:r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>
                <a:solidFill>
                  <a:srgbClr val="002060"/>
                </a:solidFill>
              </a:rPr>
              <a:t>ПМС 2013 - 2015</a:t>
            </a:r>
            <a:r>
              <a:rPr lang="ru-RU" sz="2800" b="1" dirty="0" smtClean="0">
                <a:solidFill>
                  <a:srgbClr val="002060"/>
                </a:solidFill>
              </a:rPr>
              <a:t>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74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747" y="568688"/>
            <a:ext cx="8640959" cy="834677"/>
          </a:xfrm>
          <a:solidFill>
            <a:srgbClr val="DEEBF7">
              <a:alpha val="43922"/>
            </a:srgbClr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2015 год принято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1349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межгосударственных нормативных документов и изменений к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ним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03349671"/>
              </p:ext>
            </p:extLst>
          </p:nvPr>
        </p:nvGraphicFramePr>
        <p:xfrm>
          <a:off x="251520" y="1556792"/>
          <a:ext cx="864096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644008" y="1730227"/>
            <a:ext cx="3922159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Уровень гармонизации принятых межгосударственных стандартов с международными и европейскими стандартами </a:t>
            </a:r>
            <a:r>
              <a:rPr lang="ru-RU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составляет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48%.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826147"/>
            <a:ext cx="8640960" cy="707886"/>
          </a:xfrm>
          <a:prstGeom prst="rect">
            <a:avLst/>
          </a:prstGeom>
          <a:solidFill>
            <a:srgbClr val="DEEBF7">
              <a:alpha val="41176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Заменено/отменено 260 документов по межгосударственной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стандартизации</a:t>
            </a:r>
            <a:endParaRPr lang="ru-RU" sz="2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9" y="5949280"/>
            <a:ext cx="8568951" cy="707886"/>
          </a:xfrm>
          <a:prstGeom prst="rect">
            <a:avLst/>
          </a:prstGeom>
          <a:solidFill>
            <a:srgbClr val="DEEBF7">
              <a:alpha val="49020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фонде МГС по состоянию на июнь 2016 г. числится около 25000 документов по межгосударственной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стандартизации</a:t>
            </a:r>
            <a:endParaRPr lang="ru-RU" sz="2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117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98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50" y="11663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Соглашения, устанавливающего авторские права МГС на межгосударственные стандарты</a:t>
            </a:r>
            <a:endParaRPr lang="ru-RU" sz="2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9839" y="1830706"/>
            <a:ext cx="3924321" cy="33546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Совершенствование межгосударственной стандартизации и упорядочению деятельности в части распространения и использования межгосударственных стандартов с учетом защиты авторских прав EASC с использованием принципов Политики ISO POCOSA 2012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2" y="0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060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146" y="13126"/>
            <a:ext cx="7886700" cy="6876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Метрология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04242"/>
            <a:ext cx="8640959" cy="2853556"/>
          </a:xfrm>
          <a:solidFill>
            <a:srgbClr val="DEEBF7">
              <a:alpha val="54118"/>
            </a:srgbClr>
          </a:solidFill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5900" dirty="0">
                <a:solidFill>
                  <a:srgbClr val="002060"/>
                </a:solidFill>
              </a:rPr>
              <a:t>проведены запланированные заседания </a:t>
            </a:r>
          </a:p>
          <a:p>
            <a:pPr marL="0" indent="0" algn="just">
              <a:buNone/>
            </a:pPr>
            <a:r>
              <a:rPr lang="ru-RU" sz="5100" dirty="0" smtClean="0">
                <a:solidFill>
                  <a:srgbClr val="002060"/>
                </a:solidFill>
              </a:rPr>
              <a:t>Научно-технической комиссии </a:t>
            </a:r>
            <a:r>
              <a:rPr lang="ru-RU" sz="5100" dirty="0">
                <a:solidFill>
                  <a:srgbClr val="002060"/>
                </a:solidFill>
              </a:rPr>
              <a:t>по метрологии (</a:t>
            </a:r>
            <a:r>
              <a:rPr lang="ru-RU" sz="5100" dirty="0" err="1">
                <a:solidFill>
                  <a:srgbClr val="002060"/>
                </a:solidFill>
              </a:rPr>
              <a:t>НТКМетр</a:t>
            </a:r>
            <a:r>
              <a:rPr lang="ru-RU" sz="5100" dirty="0">
                <a:solidFill>
                  <a:srgbClr val="002060"/>
                </a:solidFill>
              </a:rPr>
              <a:t>) </a:t>
            </a:r>
          </a:p>
          <a:p>
            <a:pPr marL="0" indent="0" algn="just">
              <a:buNone/>
            </a:pPr>
            <a:r>
              <a:rPr lang="ru-RU" sz="5100" dirty="0">
                <a:solidFill>
                  <a:srgbClr val="002060"/>
                </a:solidFill>
              </a:rPr>
              <a:t>и </a:t>
            </a:r>
            <a:r>
              <a:rPr lang="ru-RU" sz="5100" dirty="0" smtClean="0">
                <a:solidFill>
                  <a:srgbClr val="002060"/>
                </a:solidFill>
              </a:rPr>
              <a:t>рабочих групп (РГ):  </a:t>
            </a:r>
            <a:endParaRPr lang="ru-RU" sz="5100" dirty="0">
              <a:solidFill>
                <a:srgbClr val="002060"/>
              </a:solidFill>
            </a:endParaRPr>
          </a:p>
          <a:p>
            <a:pPr marL="0" indent="2063750" algn="just">
              <a:buNone/>
            </a:pPr>
            <a:r>
              <a:rPr lang="ru-RU" sz="5100" dirty="0">
                <a:solidFill>
                  <a:srgbClr val="002060"/>
                </a:solidFill>
              </a:rPr>
              <a:t>по теоретической </a:t>
            </a:r>
            <a:r>
              <a:rPr lang="ru-RU" sz="5100" dirty="0" smtClean="0">
                <a:solidFill>
                  <a:srgbClr val="002060"/>
                </a:solidFill>
              </a:rPr>
              <a:t>метрологии;</a:t>
            </a:r>
            <a:endParaRPr lang="ru-RU" sz="5100" dirty="0">
              <a:solidFill>
                <a:srgbClr val="002060"/>
              </a:solidFill>
            </a:endParaRPr>
          </a:p>
          <a:p>
            <a:pPr marL="0" indent="2063750" algn="just">
              <a:buNone/>
            </a:pPr>
            <a:r>
              <a:rPr lang="ru-RU" sz="5100" dirty="0">
                <a:solidFill>
                  <a:srgbClr val="002060"/>
                </a:solidFill>
              </a:rPr>
              <a:t>неразрушающему </a:t>
            </a:r>
            <a:r>
              <a:rPr lang="ru-RU" sz="5100" dirty="0" smtClean="0">
                <a:solidFill>
                  <a:srgbClr val="002060"/>
                </a:solidFill>
              </a:rPr>
              <a:t>контролю;</a:t>
            </a:r>
            <a:endParaRPr lang="ru-RU" sz="5100" dirty="0">
              <a:solidFill>
                <a:srgbClr val="002060"/>
              </a:solidFill>
            </a:endParaRPr>
          </a:p>
          <a:p>
            <a:pPr marL="0" indent="2063750" algn="just">
              <a:buNone/>
            </a:pPr>
            <a:r>
              <a:rPr lang="ru-RU" sz="5100" dirty="0">
                <a:solidFill>
                  <a:srgbClr val="002060"/>
                </a:solidFill>
              </a:rPr>
              <a:t>стандартным </a:t>
            </a:r>
            <a:r>
              <a:rPr lang="ru-RU" sz="5100" dirty="0" smtClean="0">
                <a:solidFill>
                  <a:srgbClr val="002060"/>
                </a:solidFill>
              </a:rPr>
              <a:t>образцам;</a:t>
            </a:r>
            <a:endParaRPr lang="ru-RU" sz="5100" dirty="0">
              <a:solidFill>
                <a:srgbClr val="002060"/>
              </a:solidFill>
            </a:endParaRPr>
          </a:p>
          <a:p>
            <a:pPr marL="0" indent="2063750" algn="just">
              <a:buNone/>
            </a:pPr>
            <a:r>
              <a:rPr lang="ru-RU" sz="5100" dirty="0" smtClean="0">
                <a:solidFill>
                  <a:srgbClr val="002060"/>
                </a:solidFill>
              </a:rPr>
              <a:t>межлабораторным </a:t>
            </a:r>
            <a:r>
              <a:rPr lang="ru-RU" sz="5100" dirty="0">
                <a:solidFill>
                  <a:srgbClr val="002060"/>
                </a:solidFill>
              </a:rPr>
              <a:t>сравнительным </a:t>
            </a:r>
            <a:r>
              <a:rPr lang="ru-RU" sz="5100" dirty="0" smtClean="0">
                <a:solidFill>
                  <a:srgbClr val="002060"/>
                </a:solidFill>
              </a:rPr>
              <a:t>испытаниям;</a:t>
            </a:r>
            <a:endParaRPr lang="ru-RU" sz="5100" dirty="0">
              <a:solidFill>
                <a:srgbClr val="002060"/>
              </a:solidFill>
            </a:endParaRPr>
          </a:p>
          <a:p>
            <a:pPr marL="2063750" indent="0" algn="just">
              <a:buNone/>
            </a:pPr>
            <a:r>
              <a:rPr lang="ru-RU" sz="5100" dirty="0">
                <a:solidFill>
                  <a:srgbClr val="002060"/>
                </a:solidFill>
              </a:rPr>
              <a:t>вопросам обеспечения измерений в сфере </a:t>
            </a:r>
            <a:r>
              <a:rPr lang="ru-RU" sz="5100" dirty="0" smtClean="0">
                <a:solidFill>
                  <a:srgbClr val="002060"/>
                </a:solidFill>
              </a:rPr>
              <a:t>здравоохранения.</a:t>
            </a:r>
            <a:endParaRPr lang="ru-RU" sz="5100" dirty="0">
              <a:solidFill>
                <a:srgbClr val="002060"/>
              </a:solidFill>
            </a:endParaRPr>
          </a:p>
          <a:p>
            <a:pPr marL="0" indent="206375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933056"/>
            <a:ext cx="8640959" cy="1015663"/>
          </a:xfrm>
          <a:prstGeom prst="rect">
            <a:avLst/>
          </a:prstGeom>
          <a:solidFill>
            <a:srgbClr val="DEEBF7">
              <a:alpha val="67059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</a:rPr>
              <a:t>В 2015 году принято Соглашение </a:t>
            </a:r>
            <a:r>
              <a:rPr lang="ru-RU" sz="2000" b="1" dirty="0">
                <a:solidFill>
                  <a:srgbClr val="002060"/>
                </a:solidFill>
              </a:rPr>
              <a:t>«О взаимном признании результатов испытаний с целью утверждения типа, метрологической аттестации, поверки и калибровки средств измерений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18182"/>
            <a:ext cx="8640959" cy="1015663"/>
          </a:xfrm>
          <a:prstGeom prst="rect">
            <a:avLst/>
          </a:prstGeom>
          <a:solidFill>
            <a:srgbClr val="DEEBF7">
              <a:alpha val="67843"/>
            </a:srgb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</a:rPr>
              <a:t>На наше заседание внесен </a:t>
            </a:r>
            <a:r>
              <a:rPr lang="ru-RU" sz="2000" dirty="0" smtClean="0">
                <a:solidFill>
                  <a:srgbClr val="002060"/>
                </a:solidFill>
              </a:rPr>
              <a:t>проект </a:t>
            </a:r>
            <a:r>
              <a:rPr lang="ru-RU" sz="2000" dirty="0">
                <a:solidFill>
                  <a:srgbClr val="002060"/>
                </a:solidFill>
              </a:rPr>
              <a:t>межправительственного Соглашения </a:t>
            </a:r>
            <a:r>
              <a:rPr lang="ru-RU" sz="2000" dirty="0" smtClean="0">
                <a:solidFill>
                  <a:srgbClr val="002060"/>
                </a:solidFill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О сотрудничестве по созданию и применению стандартных образцов состава и свойств веществ и материалов»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617"/>
            <a:ext cx="670618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754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792</Words>
  <Application>Microsoft Office PowerPoint</Application>
  <PresentationFormat>On-screen Show (4:3)</PresentationFormat>
  <Paragraphs>98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Тема Office</vt:lpstr>
      <vt:lpstr>1_Тема Office</vt:lpstr>
      <vt:lpstr>2_Тема Office</vt:lpstr>
      <vt:lpstr>4_Тема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ОСНОВНЫЕ ИТОГИ РАБОТЫ И ЗАДАЧИ МЕЖГОСУДАРСТВЕННОГО СОВЕТА ПО СТАНДАРТИЗАЦИИ, МЕТРОЛОГИИ И СЕРТИФИКАЦИИ </vt:lpstr>
      <vt:lpstr>УВАЖАЕМЫЕ ЧЛЕНЫ СОВЕТА, ГОСТИ, ДАМЫ И ГОСПОДА!</vt:lpstr>
      <vt:lpstr>Работа МГС была направлена на выполнение решений </vt:lpstr>
      <vt:lpstr>Основа  работы Совета</vt:lpstr>
      <vt:lpstr>Техническое  регулирование</vt:lpstr>
      <vt:lpstr> Стандартизация   </vt:lpstr>
      <vt:lpstr>За 2015 год принято 1349 межгосударственных нормативных документов и изменений к ним </vt:lpstr>
      <vt:lpstr>Разработка Соглашения, устанавливающего авторские права МГС на межгосударственные стандарты</vt:lpstr>
      <vt:lpstr>Метрология  </vt:lpstr>
      <vt:lpstr>Оценка соответствия </vt:lpstr>
      <vt:lpstr>Конкурс на соискание премии СНГ в области качества продукции и услуг 2015 года</vt:lpstr>
      <vt:lpstr>Аккредитация  </vt:lpstr>
      <vt:lpstr>Надзор и контроль 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ИТОГИ РАБОТЫ И ЗАДАЧИ МЕЖГОСУДАРСТВЕННОГО СОВЕТА ПО СТАНДАРТИЗАЦИИ, МЕТРОЛОГИИ И СЕРТИФИКАЦИИ  47-ое заседание МГС  г. Минск, 17 - 18 июня 2015 года</dc:title>
  <dc:creator>client801_7</dc:creator>
  <cp:lastModifiedBy>HP</cp:lastModifiedBy>
  <cp:revision>47</cp:revision>
  <dcterms:created xsi:type="dcterms:W3CDTF">2016-06-07T14:12:29Z</dcterms:created>
  <dcterms:modified xsi:type="dcterms:W3CDTF">2016-06-27T05:12:19Z</dcterms:modified>
</cp:coreProperties>
</file>